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7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1"/>
    <p:restoredTop sz="96327"/>
  </p:normalViewPr>
  <p:slideViewPr>
    <p:cSldViewPr snapToGrid="0">
      <p:cViewPr varScale="1">
        <p:scale>
          <a:sx n="116" d="100"/>
          <a:sy n="116" d="100"/>
        </p:scale>
        <p:origin x="224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svg"/><Relationship Id="rId1" Type="http://schemas.openxmlformats.org/officeDocument/2006/relationships/image" Target="../media/image36.png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openxmlformats.org/officeDocument/2006/relationships/image" Target="../media/image3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svg"/><Relationship Id="rId1" Type="http://schemas.openxmlformats.org/officeDocument/2006/relationships/image" Target="../media/image36.png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openxmlformats.org/officeDocument/2006/relationships/image" Target="../media/image3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2B2347-95B9-4880-8882-C3A5A1A079FE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DAF8B85-638D-46DE-9A1E-8AD318687CF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20A measuring feature</a:t>
          </a:r>
        </a:p>
      </dgm:t>
    </dgm:pt>
    <dgm:pt modelId="{8682F54F-FC0C-4FA5-983D-EE7B75C5E852}" type="parTrans" cxnId="{FEC22159-19D4-4DB7-826F-3CFE4B8B7122}">
      <dgm:prSet/>
      <dgm:spPr/>
      <dgm:t>
        <a:bodyPr/>
        <a:lstStyle/>
        <a:p>
          <a:endParaRPr lang="en-US"/>
        </a:p>
      </dgm:t>
    </dgm:pt>
    <dgm:pt modelId="{9C461F6A-2C36-4410-92C2-D5A6F17F46F9}" type="sibTrans" cxnId="{FEC22159-19D4-4DB7-826F-3CFE4B8B7122}">
      <dgm:prSet/>
      <dgm:spPr/>
      <dgm:t>
        <a:bodyPr/>
        <a:lstStyle/>
        <a:p>
          <a:endParaRPr lang="en-US"/>
        </a:p>
      </dgm:t>
    </dgm:pt>
    <dgm:pt modelId="{1DBD1E77-BA26-4E91-B67B-875131C8E4C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 Wire Resistance Checking.</a:t>
          </a:r>
        </a:p>
      </dgm:t>
    </dgm:pt>
    <dgm:pt modelId="{8E391576-9070-4B41-8939-D4D1A7B45CA7}" type="parTrans" cxnId="{27F31D06-1E95-435F-BC9F-A8683D148BF8}">
      <dgm:prSet/>
      <dgm:spPr/>
      <dgm:t>
        <a:bodyPr/>
        <a:lstStyle/>
        <a:p>
          <a:endParaRPr lang="en-US"/>
        </a:p>
      </dgm:t>
    </dgm:pt>
    <dgm:pt modelId="{7819ECE4-07DA-4811-9D1D-2D4256EAD5FE}" type="sibTrans" cxnId="{27F31D06-1E95-435F-BC9F-A8683D148BF8}">
      <dgm:prSet/>
      <dgm:spPr/>
      <dgm:t>
        <a:bodyPr/>
        <a:lstStyle/>
        <a:p>
          <a:endParaRPr lang="en-US"/>
        </a:p>
      </dgm:t>
    </dgm:pt>
    <dgm:pt modelId="{FE0C0A59-3757-B944-8E06-BAA05AA0A55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RFID reader</a:t>
          </a:r>
        </a:p>
      </dgm:t>
    </dgm:pt>
    <dgm:pt modelId="{9FF2BC37-AC76-E848-AE3D-3BEFED4DD03C}" type="parTrans" cxnId="{6B73F51E-9DD2-2349-B793-31B39F507455}">
      <dgm:prSet/>
      <dgm:spPr/>
      <dgm:t>
        <a:bodyPr/>
        <a:lstStyle/>
        <a:p>
          <a:endParaRPr lang="en-US"/>
        </a:p>
      </dgm:t>
    </dgm:pt>
    <dgm:pt modelId="{D4CC03E8-730F-C940-B521-827ED89EFB05}" type="sibTrans" cxnId="{6B73F51E-9DD2-2349-B793-31B39F507455}">
      <dgm:prSet/>
      <dgm:spPr/>
      <dgm:t>
        <a:bodyPr/>
        <a:lstStyle/>
        <a:p>
          <a:endParaRPr lang="en-US"/>
        </a:p>
      </dgm:t>
    </dgm:pt>
    <dgm:pt modelId="{DB71E3B9-13A1-4456-8B0D-3D1803217921}" type="pres">
      <dgm:prSet presAssocID="{1B2B2347-95B9-4880-8882-C3A5A1A079FE}" presName="root" presStyleCnt="0">
        <dgm:presLayoutVars>
          <dgm:dir/>
          <dgm:resizeHandles val="exact"/>
        </dgm:presLayoutVars>
      </dgm:prSet>
      <dgm:spPr/>
    </dgm:pt>
    <dgm:pt modelId="{63A184C1-980C-4BFC-B5C2-C2BC9BD8A423}" type="pres">
      <dgm:prSet presAssocID="{2DAF8B85-638D-46DE-9A1E-8AD318687CFF}" presName="compNode" presStyleCnt="0"/>
      <dgm:spPr/>
    </dgm:pt>
    <dgm:pt modelId="{DF32FE1A-4AE2-4E83-996F-668F1CDFDE91}" type="pres">
      <dgm:prSet presAssocID="{2DAF8B85-638D-46DE-9A1E-8AD318687CFF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CA455A70-6543-49E1-8C79-DCD8EE387D44}" type="pres">
      <dgm:prSet presAssocID="{2DAF8B85-638D-46DE-9A1E-8AD318687CF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EA00044-AA90-4AAE-B7F9-B7138F57D926}" type="pres">
      <dgm:prSet presAssocID="{2DAF8B85-638D-46DE-9A1E-8AD318687CFF}" presName="spaceRect" presStyleCnt="0"/>
      <dgm:spPr/>
    </dgm:pt>
    <dgm:pt modelId="{3CBC1A9F-F255-44B1-B029-6FAFDCBCDC45}" type="pres">
      <dgm:prSet presAssocID="{2DAF8B85-638D-46DE-9A1E-8AD318687CFF}" presName="textRect" presStyleLbl="revTx" presStyleIdx="0" presStyleCnt="3">
        <dgm:presLayoutVars>
          <dgm:chMax val="1"/>
          <dgm:chPref val="1"/>
        </dgm:presLayoutVars>
      </dgm:prSet>
      <dgm:spPr/>
    </dgm:pt>
    <dgm:pt modelId="{787A220E-D774-4B69-972F-3C39E5C2B4F3}" type="pres">
      <dgm:prSet presAssocID="{9C461F6A-2C36-4410-92C2-D5A6F17F46F9}" presName="sibTrans" presStyleCnt="0"/>
      <dgm:spPr/>
    </dgm:pt>
    <dgm:pt modelId="{E8B94F8D-C140-4DD6-8F71-7EBD6A818A0F}" type="pres">
      <dgm:prSet presAssocID="{1DBD1E77-BA26-4E91-B67B-875131C8E4CA}" presName="compNode" presStyleCnt="0"/>
      <dgm:spPr/>
    </dgm:pt>
    <dgm:pt modelId="{22C6320B-DC78-4695-9F8D-375521BC3163}" type="pres">
      <dgm:prSet presAssocID="{1DBD1E77-BA26-4E91-B67B-875131C8E4CA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F33C119B-350B-405E-9CED-D4452B136E62}" type="pres">
      <dgm:prSet presAssocID="{1DBD1E77-BA26-4E91-B67B-875131C8E4C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gh Voltage"/>
        </a:ext>
      </dgm:extLst>
    </dgm:pt>
    <dgm:pt modelId="{37D46354-AE68-43C3-9645-8007B23BE928}" type="pres">
      <dgm:prSet presAssocID="{1DBD1E77-BA26-4E91-B67B-875131C8E4CA}" presName="spaceRect" presStyleCnt="0"/>
      <dgm:spPr/>
    </dgm:pt>
    <dgm:pt modelId="{622A7799-C2B2-409F-BCAE-054741E8F9E5}" type="pres">
      <dgm:prSet presAssocID="{1DBD1E77-BA26-4E91-B67B-875131C8E4CA}" presName="textRect" presStyleLbl="revTx" presStyleIdx="1" presStyleCnt="3">
        <dgm:presLayoutVars>
          <dgm:chMax val="1"/>
          <dgm:chPref val="1"/>
        </dgm:presLayoutVars>
      </dgm:prSet>
      <dgm:spPr/>
    </dgm:pt>
    <dgm:pt modelId="{A80818F0-8710-454B-BC15-D67A8D99F4D9}" type="pres">
      <dgm:prSet presAssocID="{7819ECE4-07DA-4811-9D1D-2D4256EAD5FE}" presName="sibTrans" presStyleCnt="0"/>
      <dgm:spPr/>
    </dgm:pt>
    <dgm:pt modelId="{33E54E29-B746-466C-AB40-2E44E73BF47E}" type="pres">
      <dgm:prSet presAssocID="{FE0C0A59-3757-B944-8E06-BAA05AA0A553}" presName="compNode" presStyleCnt="0"/>
      <dgm:spPr/>
    </dgm:pt>
    <dgm:pt modelId="{4BE009D3-E936-4DD0-8765-42DA4E243232}" type="pres">
      <dgm:prSet presAssocID="{FE0C0A59-3757-B944-8E06-BAA05AA0A553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F6DE26CC-D63E-45E3-AE3A-FF256F7E0B83}" type="pres">
      <dgm:prSet presAssocID="{FE0C0A59-3757-B944-8E06-BAA05AA0A55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C8FCA6E9-3B95-481A-8370-7A081C766997}" type="pres">
      <dgm:prSet presAssocID="{FE0C0A59-3757-B944-8E06-BAA05AA0A553}" presName="spaceRect" presStyleCnt="0"/>
      <dgm:spPr/>
    </dgm:pt>
    <dgm:pt modelId="{66C59279-96AB-4282-AEF4-796D1D14FC50}" type="pres">
      <dgm:prSet presAssocID="{FE0C0A59-3757-B944-8E06-BAA05AA0A55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7F31D06-1E95-435F-BC9F-A8683D148BF8}" srcId="{1B2B2347-95B9-4880-8882-C3A5A1A079FE}" destId="{1DBD1E77-BA26-4E91-B67B-875131C8E4CA}" srcOrd="1" destOrd="0" parTransId="{8E391576-9070-4B41-8939-D4D1A7B45CA7}" sibTransId="{7819ECE4-07DA-4811-9D1D-2D4256EAD5FE}"/>
    <dgm:cxn modelId="{6B73F51E-9DD2-2349-B793-31B39F507455}" srcId="{1B2B2347-95B9-4880-8882-C3A5A1A079FE}" destId="{FE0C0A59-3757-B944-8E06-BAA05AA0A553}" srcOrd="2" destOrd="0" parTransId="{9FF2BC37-AC76-E848-AE3D-3BEFED4DD03C}" sibTransId="{D4CC03E8-730F-C940-B521-827ED89EFB05}"/>
    <dgm:cxn modelId="{B6614556-BEFF-F041-B113-B6065D9B7B16}" type="presOf" srcId="{1B2B2347-95B9-4880-8882-C3A5A1A079FE}" destId="{DB71E3B9-13A1-4456-8B0D-3D1803217921}" srcOrd="0" destOrd="0" presId="urn:microsoft.com/office/officeart/2018/5/layout/IconLeafLabelList"/>
    <dgm:cxn modelId="{FA371458-F983-0F48-AE05-DEB3F311B058}" type="presOf" srcId="{2DAF8B85-638D-46DE-9A1E-8AD318687CFF}" destId="{3CBC1A9F-F255-44B1-B029-6FAFDCBCDC45}" srcOrd="0" destOrd="0" presId="urn:microsoft.com/office/officeart/2018/5/layout/IconLeafLabelList"/>
    <dgm:cxn modelId="{FEC22159-19D4-4DB7-826F-3CFE4B8B7122}" srcId="{1B2B2347-95B9-4880-8882-C3A5A1A079FE}" destId="{2DAF8B85-638D-46DE-9A1E-8AD318687CFF}" srcOrd="0" destOrd="0" parTransId="{8682F54F-FC0C-4FA5-983D-EE7B75C5E852}" sibTransId="{9C461F6A-2C36-4410-92C2-D5A6F17F46F9}"/>
    <dgm:cxn modelId="{76F39EEA-3FA7-214E-B441-73B9DFD9A1D1}" type="presOf" srcId="{FE0C0A59-3757-B944-8E06-BAA05AA0A553}" destId="{66C59279-96AB-4282-AEF4-796D1D14FC50}" srcOrd="0" destOrd="0" presId="urn:microsoft.com/office/officeart/2018/5/layout/IconLeafLabelList"/>
    <dgm:cxn modelId="{BF3704F0-92CA-EB49-AD6B-01EB18349850}" type="presOf" srcId="{1DBD1E77-BA26-4E91-B67B-875131C8E4CA}" destId="{622A7799-C2B2-409F-BCAE-054741E8F9E5}" srcOrd="0" destOrd="0" presId="urn:microsoft.com/office/officeart/2018/5/layout/IconLeafLabelList"/>
    <dgm:cxn modelId="{778CC75B-CACF-4E4B-914D-7C8869F7A683}" type="presParOf" srcId="{DB71E3B9-13A1-4456-8B0D-3D1803217921}" destId="{63A184C1-980C-4BFC-B5C2-C2BC9BD8A423}" srcOrd="0" destOrd="0" presId="urn:microsoft.com/office/officeart/2018/5/layout/IconLeafLabelList"/>
    <dgm:cxn modelId="{747A0F37-5842-BC42-86FC-726BD2491329}" type="presParOf" srcId="{63A184C1-980C-4BFC-B5C2-C2BC9BD8A423}" destId="{DF32FE1A-4AE2-4E83-996F-668F1CDFDE91}" srcOrd="0" destOrd="0" presId="urn:microsoft.com/office/officeart/2018/5/layout/IconLeafLabelList"/>
    <dgm:cxn modelId="{E333A028-A55C-554A-847B-BCE8861D39B2}" type="presParOf" srcId="{63A184C1-980C-4BFC-B5C2-C2BC9BD8A423}" destId="{CA455A70-6543-49E1-8C79-DCD8EE387D44}" srcOrd="1" destOrd="0" presId="urn:microsoft.com/office/officeart/2018/5/layout/IconLeafLabelList"/>
    <dgm:cxn modelId="{FFDAAEAA-1F12-F64F-B7A6-79D31387C838}" type="presParOf" srcId="{63A184C1-980C-4BFC-B5C2-C2BC9BD8A423}" destId="{0EA00044-AA90-4AAE-B7F9-B7138F57D926}" srcOrd="2" destOrd="0" presId="urn:microsoft.com/office/officeart/2018/5/layout/IconLeafLabelList"/>
    <dgm:cxn modelId="{7A4AACA1-5D30-BB4E-967D-76052670A66F}" type="presParOf" srcId="{63A184C1-980C-4BFC-B5C2-C2BC9BD8A423}" destId="{3CBC1A9F-F255-44B1-B029-6FAFDCBCDC45}" srcOrd="3" destOrd="0" presId="urn:microsoft.com/office/officeart/2018/5/layout/IconLeafLabelList"/>
    <dgm:cxn modelId="{7D7DB1D6-12C8-6848-8F90-C48136ED229F}" type="presParOf" srcId="{DB71E3B9-13A1-4456-8B0D-3D1803217921}" destId="{787A220E-D774-4B69-972F-3C39E5C2B4F3}" srcOrd="1" destOrd="0" presId="urn:microsoft.com/office/officeart/2018/5/layout/IconLeafLabelList"/>
    <dgm:cxn modelId="{EE89C259-D56C-BD40-89D3-F67CE8B3ED99}" type="presParOf" srcId="{DB71E3B9-13A1-4456-8B0D-3D1803217921}" destId="{E8B94F8D-C140-4DD6-8F71-7EBD6A818A0F}" srcOrd="2" destOrd="0" presId="urn:microsoft.com/office/officeart/2018/5/layout/IconLeafLabelList"/>
    <dgm:cxn modelId="{6FD4EC43-97E9-4E42-A364-295AE0162DBA}" type="presParOf" srcId="{E8B94F8D-C140-4DD6-8F71-7EBD6A818A0F}" destId="{22C6320B-DC78-4695-9F8D-375521BC3163}" srcOrd="0" destOrd="0" presId="urn:microsoft.com/office/officeart/2018/5/layout/IconLeafLabelList"/>
    <dgm:cxn modelId="{8B8D256F-FC09-2048-B5FB-87889A20EB28}" type="presParOf" srcId="{E8B94F8D-C140-4DD6-8F71-7EBD6A818A0F}" destId="{F33C119B-350B-405E-9CED-D4452B136E62}" srcOrd="1" destOrd="0" presId="urn:microsoft.com/office/officeart/2018/5/layout/IconLeafLabelList"/>
    <dgm:cxn modelId="{AEDD2E67-047D-C94D-AEC8-95FF8255E3FD}" type="presParOf" srcId="{E8B94F8D-C140-4DD6-8F71-7EBD6A818A0F}" destId="{37D46354-AE68-43C3-9645-8007B23BE928}" srcOrd="2" destOrd="0" presId="urn:microsoft.com/office/officeart/2018/5/layout/IconLeafLabelList"/>
    <dgm:cxn modelId="{E62515F0-94EE-9D46-875F-D5A76F4D8EA4}" type="presParOf" srcId="{E8B94F8D-C140-4DD6-8F71-7EBD6A818A0F}" destId="{622A7799-C2B2-409F-BCAE-054741E8F9E5}" srcOrd="3" destOrd="0" presId="urn:microsoft.com/office/officeart/2018/5/layout/IconLeafLabelList"/>
    <dgm:cxn modelId="{BD7D5972-8B99-3C44-A46B-99A261E4EF62}" type="presParOf" srcId="{DB71E3B9-13A1-4456-8B0D-3D1803217921}" destId="{A80818F0-8710-454B-BC15-D67A8D99F4D9}" srcOrd="3" destOrd="0" presId="urn:microsoft.com/office/officeart/2018/5/layout/IconLeafLabelList"/>
    <dgm:cxn modelId="{3D4D4CC5-B7E0-004B-90FE-81AD7EBEF7AA}" type="presParOf" srcId="{DB71E3B9-13A1-4456-8B0D-3D1803217921}" destId="{33E54E29-B746-466C-AB40-2E44E73BF47E}" srcOrd="4" destOrd="0" presId="urn:microsoft.com/office/officeart/2018/5/layout/IconLeafLabelList"/>
    <dgm:cxn modelId="{45A9C811-43BE-2D4E-9FE4-114B4064C860}" type="presParOf" srcId="{33E54E29-B746-466C-AB40-2E44E73BF47E}" destId="{4BE009D3-E936-4DD0-8765-42DA4E243232}" srcOrd="0" destOrd="0" presId="urn:microsoft.com/office/officeart/2018/5/layout/IconLeafLabelList"/>
    <dgm:cxn modelId="{DBAABAAD-6864-1642-B884-A161A24E2A74}" type="presParOf" srcId="{33E54E29-B746-466C-AB40-2E44E73BF47E}" destId="{F6DE26CC-D63E-45E3-AE3A-FF256F7E0B83}" srcOrd="1" destOrd="0" presId="urn:microsoft.com/office/officeart/2018/5/layout/IconLeafLabelList"/>
    <dgm:cxn modelId="{8D028BB3-F21F-9649-A47E-1EB620394510}" type="presParOf" srcId="{33E54E29-B746-466C-AB40-2E44E73BF47E}" destId="{C8FCA6E9-3B95-481A-8370-7A081C766997}" srcOrd="2" destOrd="0" presId="urn:microsoft.com/office/officeart/2018/5/layout/IconLeafLabelList"/>
    <dgm:cxn modelId="{09C2E4AA-AEFE-234D-B862-9816840AB11D}" type="presParOf" srcId="{33E54E29-B746-466C-AB40-2E44E73BF47E}" destId="{66C59279-96AB-4282-AEF4-796D1D14FC5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32FE1A-4AE2-4E83-996F-668F1CDFDE91}">
      <dsp:nvSpPr>
        <dsp:cNvPr id="0" name=""/>
        <dsp:cNvSpPr/>
      </dsp:nvSpPr>
      <dsp:spPr>
        <a:xfrm>
          <a:off x="614850" y="35407"/>
          <a:ext cx="1921500" cy="19215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455A70-6543-49E1-8C79-DCD8EE387D44}">
      <dsp:nvSpPr>
        <dsp:cNvPr id="0" name=""/>
        <dsp:cNvSpPr/>
      </dsp:nvSpPr>
      <dsp:spPr>
        <a:xfrm>
          <a:off x="1024350" y="444908"/>
          <a:ext cx="1102499" cy="110249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BC1A9F-F255-44B1-B029-6FAFDCBCDC45}">
      <dsp:nvSpPr>
        <dsp:cNvPr id="0" name=""/>
        <dsp:cNvSpPr/>
      </dsp:nvSpPr>
      <dsp:spPr>
        <a:xfrm>
          <a:off x="600" y="2555408"/>
          <a:ext cx="315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20A measuring feature</a:t>
          </a:r>
        </a:p>
      </dsp:txBody>
      <dsp:txXfrm>
        <a:off x="600" y="2555408"/>
        <a:ext cx="3150000" cy="720000"/>
      </dsp:txXfrm>
    </dsp:sp>
    <dsp:sp modelId="{22C6320B-DC78-4695-9F8D-375521BC3163}">
      <dsp:nvSpPr>
        <dsp:cNvPr id="0" name=""/>
        <dsp:cNvSpPr/>
      </dsp:nvSpPr>
      <dsp:spPr>
        <a:xfrm>
          <a:off x="4316100" y="35407"/>
          <a:ext cx="1921500" cy="19215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C119B-350B-405E-9CED-D4452B136E62}">
      <dsp:nvSpPr>
        <dsp:cNvPr id="0" name=""/>
        <dsp:cNvSpPr/>
      </dsp:nvSpPr>
      <dsp:spPr>
        <a:xfrm>
          <a:off x="4725600" y="444908"/>
          <a:ext cx="1102499" cy="110249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2A7799-C2B2-409F-BCAE-054741E8F9E5}">
      <dsp:nvSpPr>
        <dsp:cNvPr id="0" name=""/>
        <dsp:cNvSpPr/>
      </dsp:nvSpPr>
      <dsp:spPr>
        <a:xfrm>
          <a:off x="3701850" y="2555408"/>
          <a:ext cx="315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 Wire Resistance Checking.</a:t>
          </a:r>
        </a:p>
      </dsp:txBody>
      <dsp:txXfrm>
        <a:off x="3701850" y="2555408"/>
        <a:ext cx="3150000" cy="720000"/>
      </dsp:txXfrm>
    </dsp:sp>
    <dsp:sp modelId="{4BE009D3-E936-4DD0-8765-42DA4E243232}">
      <dsp:nvSpPr>
        <dsp:cNvPr id="0" name=""/>
        <dsp:cNvSpPr/>
      </dsp:nvSpPr>
      <dsp:spPr>
        <a:xfrm>
          <a:off x="8017350" y="35407"/>
          <a:ext cx="1921500" cy="19215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DE26CC-D63E-45E3-AE3A-FF256F7E0B83}">
      <dsp:nvSpPr>
        <dsp:cNvPr id="0" name=""/>
        <dsp:cNvSpPr/>
      </dsp:nvSpPr>
      <dsp:spPr>
        <a:xfrm>
          <a:off x="8426850" y="444908"/>
          <a:ext cx="1102499" cy="110249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C59279-96AB-4282-AEF4-796D1D14FC50}">
      <dsp:nvSpPr>
        <dsp:cNvPr id="0" name=""/>
        <dsp:cNvSpPr/>
      </dsp:nvSpPr>
      <dsp:spPr>
        <a:xfrm>
          <a:off x="7403100" y="2555408"/>
          <a:ext cx="315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RFID reader</a:t>
          </a:r>
        </a:p>
      </dsp:txBody>
      <dsp:txXfrm>
        <a:off x="7403100" y="2555408"/>
        <a:ext cx="315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g>
</file>

<file path=ppt/media/image14.png>
</file>

<file path=ppt/media/image15.jp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/>
              <a:pPr/>
              <a:t>3/17/24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10F818-219E-491F-887F-B078103BA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3739895"/>
            <a:ext cx="12192000" cy="3118104"/>
          </a:xfrm>
          <a:custGeom>
            <a:avLst/>
            <a:gdLst>
              <a:gd name="connsiteX0" fmla="*/ 0 w 12192000"/>
              <a:gd name="connsiteY0" fmla="*/ 0 h 3118104"/>
              <a:gd name="connsiteX1" fmla="*/ 3676329 w 12192000"/>
              <a:gd name="connsiteY1" fmla="*/ 0 h 3118104"/>
              <a:gd name="connsiteX2" fmla="*/ 5595257 w 12192000"/>
              <a:gd name="connsiteY2" fmla="*/ 0 h 3118104"/>
              <a:gd name="connsiteX3" fmla="*/ 5672349 w 12192000"/>
              <a:gd name="connsiteY3" fmla="*/ 0 h 3118104"/>
              <a:gd name="connsiteX4" fmla="*/ 6053347 w 12192000"/>
              <a:gd name="connsiteY4" fmla="*/ 263783 h 3118104"/>
              <a:gd name="connsiteX5" fmla="*/ 6061813 w 12192000"/>
              <a:gd name="connsiteY5" fmla="*/ 266713 h 3118104"/>
              <a:gd name="connsiteX6" fmla="*/ 6074513 w 12192000"/>
              <a:gd name="connsiteY6" fmla="*/ 271110 h 3118104"/>
              <a:gd name="connsiteX7" fmla="*/ 6087212 w 12192000"/>
              <a:gd name="connsiteY7" fmla="*/ 275506 h 3118104"/>
              <a:gd name="connsiteX8" fmla="*/ 6097797 w 12192000"/>
              <a:gd name="connsiteY8" fmla="*/ 275506 h 3118104"/>
              <a:gd name="connsiteX9" fmla="*/ 6110496 w 12192000"/>
              <a:gd name="connsiteY9" fmla="*/ 275506 h 3118104"/>
              <a:gd name="connsiteX10" fmla="*/ 6121079 w 12192000"/>
              <a:gd name="connsiteY10" fmla="*/ 271110 h 3118104"/>
              <a:gd name="connsiteX11" fmla="*/ 6133779 w 12192000"/>
              <a:gd name="connsiteY11" fmla="*/ 266713 h 3118104"/>
              <a:gd name="connsiteX12" fmla="*/ 6142246 w 12192000"/>
              <a:gd name="connsiteY12" fmla="*/ 263783 h 3118104"/>
              <a:gd name="connsiteX13" fmla="*/ 6523247 w 12192000"/>
              <a:gd name="connsiteY13" fmla="*/ 0 h 3118104"/>
              <a:gd name="connsiteX14" fmla="*/ 6596743 w 12192000"/>
              <a:gd name="connsiteY14" fmla="*/ 0 h 3118104"/>
              <a:gd name="connsiteX15" fmla="*/ 12186115 w 12192000"/>
              <a:gd name="connsiteY15" fmla="*/ 0 h 3118104"/>
              <a:gd name="connsiteX16" fmla="*/ 12192000 w 12192000"/>
              <a:gd name="connsiteY16" fmla="*/ 0 h 3118104"/>
              <a:gd name="connsiteX17" fmla="*/ 12192000 w 12192000"/>
              <a:gd name="connsiteY17" fmla="*/ 3118104 h 3118104"/>
              <a:gd name="connsiteX18" fmla="*/ 7728858 w 12192000"/>
              <a:gd name="connsiteY18" fmla="*/ 3118104 h 3118104"/>
              <a:gd name="connsiteX19" fmla="*/ 6596743 w 12192000"/>
              <a:gd name="connsiteY19" fmla="*/ 3118104 h 3118104"/>
              <a:gd name="connsiteX20" fmla="*/ 5595257 w 12192000"/>
              <a:gd name="connsiteY20" fmla="*/ 3118104 h 3118104"/>
              <a:gd name="connsiteX21" fmla="*/ 2906487 w 12192000"/>
              <a:gd name="connsiteY21" fmla="*/ 3118104 h 3118104"/>
              <a:gd name="connsiteX22" fmla="*/ 0 w 12192000"/>
              <a:gd name="connsiteY22" fmla="*/ 3118104 h 3118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2000" h="3118104">
                <a:moveTo>
                  <a:pt x="0" y="0"/>
                </a:moveTo>
                <a:lnTo>
                  <a:pt x="3676329" y="0"/>
                </a:lnTo>
                <a:lnTo>
                  <a:pt x="5595257" y="0"/>
                </a:lnTo>
                <a:lnTo>
                  <a:pt x="5672349" y="0"/>
                </a:lnTo>
                <a:lnTo>
                  <a:pt x="6053347" y="263783"/>
                </a:lnTo>
                <a:lnTo>
                  <a:pt x="6061813" y="266713"/>
                </a:lnTo>
                <a:lnTo>
                  <a:pt x="6074513" y="271110"/>
                </a:lnTo>
                <a:lnTo>
                  <a:pt x="6087212" y="275506"/>
                </a:lnTo>
                <a:lnTo>
                  <a:pt x="6097797" y="275506"/>
                </a:lnTo>
                <a:lnTo>
                  <a:pt x="6110496" y="275506"/>
                </a:lnTo>
                <a:lnTo>
                  <a:pt x="6121079" y="271110"/>
                </a:lnTo>
                <a:lnTo>
                  <a:pt x="6133779" y="266713"/>
                </a:lnTo>
                <a:lnTo>
                  <a:pt x="6142246" y="263783"/>
                </a:lnTo>
                <a:lnTo>
                  <a:pt x="6523247" y="0"/>
                </a:lnTo>
                <a:lnTo>
                  <a:pt x="6596743" y="0"/>
                </a:lnTo>
                <a:lnTo>
                  <a:pt x="12186115" y="0"/>
                </a:lnTo>
                <a:lnTo>
                  <a:pt x="12192000" y="0"/>
                </a:lnTo>
                <a:lnTo>
                  <a:pt x="12192000" y="3118104"/>
                </a:lnTo>
                <a:lnTo>
                  <a:pt x="7728858" y="3118104"/>
                </a:lnTo>
                <a:lnTo>
                  <a:pt x="6596743" y="3118104"/>
                </a:lnTo>
                <a:lnTo>
                  <a:pt x="5595257" y="3118104"/>
                </a:lnTo>
                <a:lnTo>
                  <a:pt x="2906487" y="3118104"/>
                </a:lnTo>
                <a:lnTo>
                  <a:pt x="0" y="3118104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2FB266-70FF-3F14-1886-1A50895EE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4080386"/>
            <a:ext cx="10572000" cy="1388741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600" dirty="0">
                <a:solidFill>
                  <a:srgbClr val="FFFFFF"/>
                </a:solidFill>
              </a:rPr>
              <a:t>Power Supply Calibration Automation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204271-7D1C-0AFA-70CA-91F04562A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8361" y="5503719"/>
            <a:ext cx="9665110" cy="936410"/>
          </a:xfrm>
        </p:spPr>
        <p:txBody>
          <a:bodyPr>
            <a:normAutofit/>
          </a:bodyPr>
          <a:lstStyle/>
          <a:p>
            <a:pPr algn="ctr"/>
            <a:endParaRPr lang="en-US" dirty="0">
              <a:solidFill>
                <a:srgbClr val="FFFF00"/>
              </a:solidFill>
            </a:endParaRPr>
          </a:p>
          <a:p>
            <a:pPr algn="ctr"/>
            <a:r>
              <a:rPr lang="en-US" dirty="0">
                <a:solidFill>
                  <a:srgbClr val="FFFF00"/>
                </a:solidFill>
              </a:rPr>
              <a:t>Nimesh Kavinda Fernandopulle</a:t>
            </a:r>
          </a:p>
        </p:txBody>
      </p:sp>
      <p:sp>
        <p:nvSpPr>
          <p:cNvPr id="18" name="Rounded Rectangle 16">
            <a:extLst>
              <a:ext uri="{FF2B5EF4-FFF2-40B4-BE49-F238E27FC236}">
                <a16:creationId xmlns:a16="http://schemas.microsoft.com/office/drawing/2014/main" id="{5A086AAD-1108-41EB-A7C9-5E22CA942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10472" y="643464"/>
            <a:ext cx="7757804" cy="2817491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5E554D-7A51-DDF5-04DC-62C4EADEA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897" y="1700604"/>
            <a:ext cx="7247014" cy="68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190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Rounded Rectangle 16">
            <a:extLst>
              <a:ext uri="{FF2B5EF4-FFF2-40B4-BE49-F238E27FC236}">
                <a16:creationId xmlns:a16="http://schemas.microsoft.com/office/drawing/2014/main" id="{27C8FC7F-7C7F-491C-9FCA-6BCC885DA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306" y="643464"/>
            <a:ext cx="10927614" cy="3599352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9B70B65-7AC7-4119-A404-399617955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9E640CB9-C074-4CF1-8C84-2FF061892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830C1C5-9405-4A50-936E-51636AF68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0769181-A18E-4E2F-AD82-752B9A03D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70B46E-6087-D3E6-54E5-91AC00101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139700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Choose a microcontroller.</a:t>
            </a:r>
            <a:br>
              <a:rPr lang="en-US" dirty="0"/>
            </a:br>
            <a:r>
              <a:rPr lang="en-US" dirty="0">
                <a:solidFill>
                  <a:srgbClr val="FFFF00"/>
                </a:solidFill>
              </a:rPr>
              <a:t>STM32 F401RC</a:t>
            </a:r>
          </a:p>
        </p:txBody>
      </p:sp>
      <p:pic>
        <p:nvPicPr>
          <p:cNvPr id="5" name="Content Placeholder 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BE4301ED-20A9-6952-C1FF-64D4749A9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2589" y="673030"/>
            <a:ext cx="4934103" cy="35402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A black electronic chip with metal pins&#10;&#10;Description automatically generated with medium confidence">
            <a:extLst>
              <a:ext uri="{FF2B5EF4-FFF2-40B4-BE49-F238E27FC236}">
                <a16:creationId xmlns:a16="http://schemas.microsoft.com/office/drawing/2014/main" id="{7CB3857C-1EE1-DCF1-3B0A-6A4E39E2A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772" y="897385"/>
            <a:ext cx="4325394" cy="309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250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940F547-7206-4401-94FB-F8421915D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ircuit board with many different components&#10;&#10;Description automatically generated with medium confidence">
            <a:extLst>
              <a:ext uri="{FF2B5EF4-FFF2-40B4-BE49-F238E27FC236}">
                <a16:creationId xmlns:a16="http://schemas.microsoft.com/office/drawing/2014/main" id="{ACF04A4B-1F3B-D80F-8A26-701E2AACB6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3112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43F7DB-C2FB-63B6-D83F-98473A5B1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1622845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Drawing the schematic of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7E141-051A-D28B-8871-57455DD2C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9226" y="2251316"/>
            <a:ext cx="10554574" cy="3636511"/>
          </a:xfrm>
        </p:spPr>
        <p:txBody>
          <a:bodyPr>
            <a:normAutofit/>
          </a:bodyPr>
          <a:lstStyle/>
          <a:p>
            <a:r>
              <a:rPr lang="en-US" sz="2800" b="1" dirty="0"/>
              <a:t>Relay Matrix.</a:t>
            </a:r>
          </a:p>
          <a:p>
            <a:r>
              <a:rPr lang="en-US" sz="2800" b="1" dirty="0"/>
              <a:t>Controlling Unit.</a:t>
            </a:r>
          </a:p>
          <a:p>
            <a:r>
              <a:rPr lang="en-US" sz="2800" b="1" dirty="0"/>
              <a:t>Power supply.</a:t>
            </a:r>
          </a:p>
        </p:txBody>
      </p:sp>
    </p:spTree>
    <p:extLst>
      <p:ext uri="{BB962C8B-B14F-4D97-AF65-F5344CB8AC3E}">
        <p14:creationId xmlns:p14="http://schemas.microsoft.com/office/powerpoint/2010/main" val="1787034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A1DFCBE5-52C1-48A9-89CF-E7D68CCA1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6AB74CA-E76D-4922-91FE-A4AAF0487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47203"/>
            <a:ext cx="11707367" cy="2572622"/>
          </a:xfrm>
          <a:custGeom>
            <a:avLst/>
            <a:gdLst>
              <a:gd name="connsiteX0" fmla="*/ 0 w 11707367"/>
              <a:gd name="connsiteY0" fmla="*/ 0 h 2572622"/>
              <a:gd name="connsiteX1" fmla="*/ 1888420 w 11707367"/>
              <a:gd name="connsiteY1" fmla="*/ 0 h 2572622"/>
              <a:gd name="connsiteX2" fmla="*/ 2198560 w 11707367"/>
              <a:gd name="connsiteY2" fmla="*/ 310139 h 2572622"/>
              <a:gd name="connsiteX3" fmla="*/ 2425431 w 11707367"/>
              <a:gd name="connsiteY3" fmla="*/ 310139 h 2572622"/>
              <a:gd name="connsiteX4" fmla="*/ 2735570 w 11707367"/>
              <a:gd name="connsiteY4" fmla="*/ 0 h 2572622"/>
              <a:gd name="connsiteX5" fmla="*/ 11707367 w 11707367"/>
              <a:gd name="connsiteY5" fmla="*/ 0 h 2572622"/>
              <a:gd name="connsiteX6" fmla="*/ 11707367 w 11707367"/>
              <a:gd name="connsiteY6" fmla="*/ 2572622 h 2572622"/>
              <a:gd name="connsiteX7" fmla="*/ 0 w 11707367"/>
              <a:gd name="connsiteY7" fmla="*/ 2572622 h 2572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707367" h="2572622">
                <a:moveTo>
                  <a:pt x="0" y="0"/>
                </a:moveTo>
                <a:lnTo>
                  <a:pt x="1888420" y="0"/>
                </a:lnTo>
                <a:lnTo>
                  <a:pt x="2198560" y="310139"/>
                </a:lnTo>
                <a:cubicBezTo>
                  <a:pt x="2261209" y="372788"/>
                  <a:pt x="2362782" y="372788"/>
                  <a:pt x="2425431" y="310139"/>
                </a:cubicBezTo>
                <a:lnTo>
                  <a:pt x="2735570" y="0"/>
                </a:lnTo>
                <a:lnTo>
                  <a:pt x="11707367" y="0"/>
                </a:lnTo>
                <a:lnTo>
                  <a:pt x="11707367" y="2572622"/>
                </a:lnTo>
                <a:lnTo>
                  <a:pt x="0" y="2572622"/>
                </a:lnTo>
                <a:close/>
              </a:path>
            </a:pathLst>
          </a:custGeom>
          <a:solidFill>
            <a:srgbClr val="59595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F6480-4FCE-1A0B-3807-02E462294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91" y="4049486"/>
            <a:ext cx="4825480" cy="1883228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 supply &amp; Controller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DF88257-9D04-50B5-D624-FE4AE08C39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91" t="18578" r="13868" b="10471"/>
          <a:stretch/>
        </p:blipFill>
        <p:spPr>
          <a:xfrm>
            <a:off x="378046" y="187944"/>
            <a:ext cx="5239246" cy="3172148"/>
          </a:xfrm>
          <a:prstGeom prst="rect">
            <a:avLst/>
          </a:prstGeom>
        </p:spPr>
      </p:pic>
      <p:pic>
        <p:nvPicPr>
          <p:cNvPr id="28" name="Picture 27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5D160F03-8AC0-7EF6-9356-D211100B42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29" t="18347" r="28797" b="8219"/>
          <a:stretch/>
        </p:blipFill>
        <p:spPr>
          <a:xfrm>
            <a:off x="6738515" y="187944"/>
            <a:ext cx="5075439" cy="3172148"/>
          </a:xfrm>
          <a:prstGeom prst="rect">
            <a:avLst/>
          </a:prstGeom>
        </p:spPr>
      </p:pic>
      <p:pic>
        <p:nvPicPr>
          <p:cNvPr id="26" name="Picture 25" descr="A screenshot of a computer&#10;&#10;Description automatically generated">
            <a:extLst>
              <a:ext uri="{FF2B5EF4-FFF2-40B4-BE49-F238E27FC236}">
                <a16:creationId xmlns:a16="http://schemas.microsoft.com/office/drawing/2014/main" id="{DE52B7AB-526B-0AF8-266F-260714AF6D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84" t="33836" r="11045" b="22084"/>
          <a:stretch/>
        </p:blipFill>
        <p:spPr>
          <a:xfrm>
            <a:off x="5030280" y="3647203"/>
            <a:ext cx="6814042" cy="257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759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3ED4944-A262-E845-9F51-461249A989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93" t="19030" r="14014" b="16885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D49F4BF-7486-5F07-21E1-A9CC717D195E}"/>
              </a:ext>
            </a:extLst>
          </p:cNvPr>
          <p:cNvSpPr/>
          <p:nvPr/>
        </p:nvSpPr>
        <p:spPr>
          <a:xfrm>
            <a:off x="9335589" y="6130835"/>
            <a:ext cx="2795451" cy="661851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Relay Matrix</a:t>
            </a:r>
          </a:p>
        </p:txBody>
      </p:sp>
    </p:spTree>
    <p:extLst>
      <p:ext uri="{BB962C8B-B14F-4D97-AF65-F5344CB8AC3E}">
        <p14:creationId xmlns:p14="http://schemas.microsoft.com/office/powerpoint/2010/main" val="1423028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1BA809D8-056E-DB61-544E-B0A7AE91A3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17552" b="9914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6" name="Rectangle 5">
            <a:extLst>
              <a:ext uri="{FF2B5EF4-FFF2-40B4-BE49-F238E27FC236}">
                <a16:creationId xmlns:a16="http://schemas.microsoft.com/office/drawing/2014/main" id="{E6C93A5D-0985-4386-8EC7-3EE1F82A8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40967" cy="6858000"/>
          </a:xfrm>
          <a:custGeom>
            <a:avLst/>
            <a:gdLst/>
            <a:ahLst/>
            <a:cxnLst/>
            <a:rect l="l" t="t" r="r" b="b"/>
            <a:pathLst>
              <a:path w="6040967" h="6858000">
                <a:moveTo>
                  <a:pt x="0" y="0"/>
                </a:moveTo>
                <a:lnTo>
                  <a:pt x="6040967" y="0"/>
                </a:lnTo>
                <a:lnTo>
                  <a:pt x="6040967" y="1900238"/>
                </a:lnTo>
                <a:lnTo>
                  <a:pt x="5670550" y="2178050"/>
                </a:lnTo>
                <a:lnTo>
                  <a:pt x="5666317" y="2184400"/>
                </a:lnTo>
                <a:lnTo>
                  <a:pt x="5659967" y="2193925"/>
                </a:lnTo>
                <a:lnTo>
                  <a:pt x="5653617" y="2201863"/>
                </a:lnTo>
                <a:lnTo>
                  <a:pt x="5653617" y="2211388"/>
                </a:lnTo>
                <a:lnTo>
                  <a:pt x="5653617" y="2220913"/>
                </a:lnTo>
                <a:lnTo>
                  <a:pt x="5659967" y="2228850"/>
                </a:lnTo>
                <a:lnTo>
                  <a:pt x="5666317" y="2238375"/>
                </a:lnTo>
                <a:lnTo>
                  <a:pt x="5670550" y="2244725"/>
                </a:lnTo>
                <a:lnTo>
                  <a:pt x="6040967" y="2522538"/>
                </a:lnTo>
                <a:lnTo>
                  <a:pt x="60409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6028FD2-3146-4CFE-9D16-590EF832D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653617" y="0"/>
            <a:ext cx="6538383" cy="6858000"/>
          </a:xfrm>
          <a:custGeom>
            <a:avLst/>
            <a:gdLst/>
            <a:ahLst/>
            <a:cxnLst/>
            <a:rect l="l" t="t" r="r" b="b"/>
            <a:pathLst>
              <a:path w="6538383" h="6858000">
                <a:moveTo>
                  <a:pt x="387350" y="0"/>
                </a:moveTo>
                <a:lnTo>
                  <a:pt x="4874683" y="0"/>
                </a:lnTo>
                <a:lnTo>
                  <a:pt x="6093883" y="0"/>
                </a:lnTo>
                <a:lnTo>
                  <a:pt x="6538383" y="0"/>
                </a:lnTo>
                <a:lnTo>
                  <a:pt x="6538383" y="6858000"/>
                </a:lnTo>
                <a:lnTo>
                  <a:pt x="6093883" y="6858000"/>
                </a:lnTo>
                <a:lnTo>
                  <a:pt x="4874683" y="6858000"/>
                </a:lnTo>
                <a:lnTo>
                  <a:pt x="387350" y="6858000"/>
                </a:lnTo>
                <a:lnTo>
                  <a:pt x="387350" y="2522538"/>
                </a:lnTo>
                <a:lnTo>
                  <a:pt x="16933" y="2244725"/>
                </a:lnTo>
                <a:lnTo>
                  <a:pt x="12700" y="2238375"/>
                </a:lnTo>
                <a:lnTo>
                  <a:pt x="6350" y="2228850"/>
                </a:lnTo>
                <a:lnTo>
                  <a:pt x="0" y="2220913"/>
                </a:lnTo>
                <a:lnTo>
                  <a:pt x="0" y="2211388"/>
                </a:lnTo>
                <a:lnTo>
                  <a:pt x="0" y="2201863"/>
                </a:lnTo>
                <a:lnTo>
                  <a:pt x="6350" y="2193925"/>
                </a:lnTo>
                <a:lnTo>
                  <a:pt x="12700" y="2184400"/>
                </a:lnTo>
                <a:lnTo>
                  <a:pt x="16933" y="2178050"/>
                </a:lnTo>
                <a:lnTo>
                  <a:pt x="387350" y="190023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47734E-D97B-D164-FB67-B3CD806BF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9333" y="447188"/>
            <a:ext cx="5223934" cy="155941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PCB Layouts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D417-4664-5B3E-D017-8514A1640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333" y="2413000"/>
            <a:ext cx="5223934" cy="3632200"/>
          </a:xfrm>
        </p:spPr>
        <p:txBody>
          <a:bodyPr>
            <a:normAutofit/>
          </a:bodyPr>
          <a:lstStyle/>
          <a:p>
            <a:r>
              <a:rPr lang="en-US" sz="2800" b="1" dirty="0"/>
              <a:t>Relay Matrix.</a:t>
            </a:r>
          </a:p>
          <a:p>
            <a:r>
              <a:rPr lang="en-US" sz="2800" b="1" dirty="0"/>
              <a:t>Controlling Unit.</a:t>
            </a:r>
          </a:p>
          <a:p>
            <a:r>
              <a:rPr lang="en-US" sz="2800" b="1" dirty="0"/>
              <a:t>Power supply.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647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277119-B941-4A45-9322-FA2BC135D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DFDB457D-F372-428B-A10D-41080EF93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79FFE-C78E-4A26-9274-BBA5FE856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4349" y="1819275"/>
            <a:ext cx="3914897" cy="42220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Power supply &amp; Controller</a:t>
            </a:r>
          </a:p>
        </p:txBody>
      </p:sp>
      <p:pic>
        <p:nvPicPr>
          <p:cNvPr id="5" name="Content Placeholder 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294AC06B-4BD2-C879-E090-2489A1A1E8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8035" t="12383" r="14140" b="8538"/>
          <a:stretch/>
        </p:blipFill>
        <p:spPr>
          <a:xfrm>
            <a:off x="142754" y="729205"/>
            <a:ext cx="7220848" cy="526186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5673889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1F28B6-3F03-5AFC-38B8-09BE4F39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Relay Matrix</a:t>
            </a:r>
          </a:p>
        </p:txBody>
      </p:sp>
      <p:pic>
        <p:nvPicPr>
          <p:cNvPr id="5" name="Picture 4" descr="A computer screen shot of a diagram&#10;&#10;Description automatically generated">
            <a:extLst>
              <a:ext uri="{FF2B5EF4-FFF2-40B4-BE49-F238E27FC236}">
                <a16:creationId xmlns:a16="http://schemas.microsoft.com/office/drawing/2014/main" id="{4B794DEC-FDDD-61CC-536D-0F51EEC9BD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75" t="13737" r="17186" b="7647"/>
          <a:stretch/>
        </p:blipFill>
        <p:spPr>
          <a:xfrm>
            <a:off x="3075594" y="101232"/>
            <a:ext cx="8958805" cy="66555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533258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robot working on a computer&#10;&#10;Description automatically generated">
            <a:extLst>
              <a:ext uri="{FF2B5EF4-FFF2-40B4-BE49-F238E27FC236}">
                <a16:creationId xmlns:a16="http://schemas.microsoft.com/office/drawing/2014/main" id="{6DD7BD9D-AA11-5825-D601-4AC2543DD4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301" r="50044"/>
          <a:stretch/>
        </p:blipFill>
        <p:spPr>
          <a:xfrm>
            <a:off x="6108700" y="-1"/>
            <a:ext cx="6094450" cy="6858001"/>
          </a:xfrm>
          <a:prstGeom prst="rect">
            <a:avLst/>
          </a:prstGeom>
        </p:spPr>
      </p:pic>
      <p:sp>
        <p:nvSpPr>
          <p:cNvPr id="26" name="Freeform 16">
            <a:extLst>
              <a:ext uri="{FF2B5EF4-FFF2-40B4-BE49-F238E27FC236}">
                <a16:creationId xmlns:a16="http://schemas.microsoft.com/office/drawing/2014/main" id="{3994EE40-F54F-48E5-826B-B45158209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8B915D-C81B-3F2B-F9C3-CE0A2C0E1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070100" cy="15594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Software Development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146EF23F-650D-4D5C-08B3-E237EEF07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5055923" cy="3632200"/>
          </a:xfrm>
        </p:spPr>
        <p:txBody>
          <a:bodyPr>
            <a:normAutofit/>
          </a:bodyPr>
          <a:lstStyle/>
          <a:p>
            <a:r>
              <a:rPr lang="en-US" dirty="0"/>
              <a:t>Sign in &amp; Sign up options </a:t>
            </a:r>
          </a:p>
          <a:p>
            <a:r>
              <a:rPr lang="en-US" dirty="0"/>
              <a:t>Device connection page , </a:t>
            </a:r>
          </a:p>
          <a:p>
            <a:r>
              <a:rPr lang="en-US" dirty="0"/>
              <a:t>Calibration progress page </a:t>
            </a:r>
          </a:p>
          <a:p>
            <a:r>
              <a:rPr lang="en-US" dirty="0"/>
              <a:t>Excel report generation containing graphs.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781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F0FA1B97-98F1-4B4E-816D-27FA0E062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using a machine&#10;&#10;Description automatically generated">
            <a:extLst>
              <a:ext uri="{FF2B5EF4-FFF2-40B4-BE49-F238E27FC236}">
                <a16:creationId xmlns:a16="http://schemas.microsoft.com/office/drawing/2014/main" id="{3759B735-48E4-35D5-7F8C-E0AEDB13DC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36318" y="201823"/>
            <a:ext cx="5815809" cy="3285934"/>
          </a:xfrm>
          <a:prstGeom prst="rect">
            <a:avLst/>
          </a:prstGeom>
        </p:spPr>
      </p:pic>
      <p:pic>
        <p:nvPicPr>
          <p:cNvPr id="7" name="Picture 6" descr="A person using a machine&#10;&#10;Description automatically generated">
            <a:extLst>
              <a:ext uri="{FF2B5EF4-FFF2-40B4-BE49-F238E27FC236}">
                <a16:creationId xmlns:a16="http://schemas.microsoft.com/office/drawing/2014/main" id="{A7D4E736-261B-1962-8867-F880E01537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112"/>
          <a:stretch/>
        </p:blipFill>
        <p:spPr>
          <a:xfrm>
            <a:off x="6239875" y="201823"/>
            <a:ext cx="5802781" cy="3285934"/>
          </a:xfrm>
          <a:prstGeom prst="rect">
            <a:avLst/>
          </a:prstGeom>
        </p:spPr>
      </p:pic>
      <p:sp>
        <p:nvSpPr>
          <p:cNvPr id="80" name="Freeform: Shape 72">
            <a:extLst>
              <a:ext uri="{FF2B5EF4-FFF2-40B4-BE49-F238E27FC236}">
                <a16:creationId xmlns:a16="http://schemas.microsoft.com/office/drawing/2014/main" id="{71B2BF06-97B5-459D-A2C0-49B160F57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47203"/>
            <a:ext cx="11707367" cy="2572622"/>
          </a:xfrm>
          <a:custGeom>
            <a:avLst/>
            <a:gdLst>
              <a:gd name="connsiteX0" fmla="*/ 0 w 11707367"/>
              <a:gd name="connsiteY0" fmla="*/ 0 h 2572622"/>
              <a:gd name="connsiteX1" fmla="*/ 1888420 w 11707367"/>
              <a:gd name="connsiteY1" fmla="*/ 0 h 2572622"/>
              <a:gd name="connsiteX2" fmla="*/ 2198560 w 11707367"/>
              <a:gd name="connsiteY2" fmla="*/ 310139 h 2572622"/>
              <a:gd name="connsiteX3" fmla="*/ 2425431 w 11707367"/>
              <a:gd name="connsiteY3" fmla="*/ 310139 h 2572622"/>
              <a:gd name="connsiteX4" fmla="*/ 2735570 w 11707367"/>
              <a:gd name="connsiteY4" fmla="*/ 0 h 2572622"/>
              <a:gd name="connsiteX5" fmla="*/ 11707367 w 11707367"/>
              <a:gd name="connsiteY5" fmla="*/ 0 h 2572622"/>
              <a:gd name="connsiteX6" fmla="*/ 11707367 w 11707367"/>
              <a:gd name="connsiteY6" fmla="*/ 2572622 h 2572622"/>
              <a:gd name="connsiteX7" fmla="*/ 0 w 11707367"/>
              <a:gd name="connsiteY7" fmla="*/ 2572622 h 2572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707367" h="2572622">
                <a:moveTo>
                  <a:pt x="0" y="0"/>
                </a:moveTo>
                <a:lnTo>
                  <a:pt x="1888420" y="0"/>
                </a:lnTo>
                <a:lnTo>
                  <a:pt x="2198560" y="310139"/>
                </a:lnTo>
                <a:cubicBezTo>
                  <a:pt x="2261209" y="372788"/>
                  <a:pt x="2362782" y="372788"/>
                  <a:pt x="2425431" y="310139"/>
                </a:cubicBezTo>
                <a:lnTo>
                  <a:pt x="2735570" y="0"/>
                </a:lnTo>
                <a:lnTo>
                  <a:pt x="11707367" y="0"/>
                </a:lnTo>
                <a:lnTo>
                  <a:pt x="11707367" y="2572622"/>
                </a:lnTo>
                <a:lnTo>
                  <a:pt x="0" y="2572622"/>
                </a:lnTo>
                <a:close/>
              </a:path>
            </a:pathLst>
          </a:custGeom>
          <a:solidFill>
            <a:srgbClr val="59595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34382-A5F1-0B2F-6796-9D52925DA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084320"/>
            <a:ext cx="10572000" cy="12757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Sign in &amp; Sign up options </a:t>
            </a:r>
          </a:p>
        </p:txBody>
      </p:sp>
    </p:spTree>
    <p:extLst>
      <p:ext uri="{BB962C8B-B14F-4D97-AF65-F5344CB8AC3E}">
        <p14:creationId xmlns:p14="http://schemas.microsoft.com/office/powerpoint/2010/main" val="450367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85583-C0B9-753C-2BF1-EAF1D34E1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Device connection page</a:t>
            </a:r>
          </a:p>
        </p:txBody>
      </p:sp>
      <p:pic>
        <p:nvPicPr>
          <p:cNvPr id="9" name="Content Placeholder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C2B280E-1EAF-5212-0F9D-A98DCFB0E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352811" y="1555123"/>
            <a:ext cx="9181578" cy="518759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577370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5F704-49CE-C8B4-AEAA-09209B49B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81526-78F6-B84C-A738-DC8418A73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the Project.</a:t>
            </a:r>
          </a:p>
          <a:p>
            <a:r>
              <a:rPr lang="en-US" dirty="0"/>
              <a:t>Problem Statement &amp; Objectives of the Project.</a:t>
            </a:r>
          </a:p>
          <a:p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Methodology for Implementation of Project.</a:t>
            </a:r>
          </a:p>
          <a:p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Project Schedule Plan.</a:t>
            </a:r>
          </a:p>
          <a:p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What  I have done so far.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/>
              <a:t>Challenges faced.</a:t>
            </a:r>
          </a:p>
          <a:p>
            <a:r>
              <a:rPr lang="en-US" dirty="0"/>
              <a:t>Current progress.</a:t>
            </a:r>
          </a:p>
          <a:p>
            <a:r>
              <a:rPr lang="en-US" dirty="0"/>
              <a:t>Next step …..</a:t>
            </a:r>
          </a:p>
        </p:txBody>
      </p:sp>
    </p:spTree>
    <p:extLst>
      <p:ext uri="{BB962C8B-B14F-4D97-AF65-F5344CB8AC3E}">
        <p14:creationId xmlns:p14="http://schemas.microsoft.com/office/powerpoint/2010/main" val="24204388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5EAF9-A4CD-E8A6-E972-ADFE10C0B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/>
              <a:t>Calibration progress page </a:t>
            </a:r>
            <a:br>
              <a:rPr lang="en-US" sz="3100"/>
            </a:br>
            <a:endParaRPr lang="en-US" sz="3100"/>
          </a:p>
        </p:txBody>
      </p:sp>
      <p:pic>
        <p:nvPicPr>
          <p:cNvPr id="17" name="Content Placeholder 16" descr="A screenshot of a computer&#10;&#10;Description automatically generated">
            <a:extLst>
              <a:ext uri="{FF2B5EF4-FFF2-40B4-BE49-F238E27FC236}">
                <a16:creationId xmlns:a16="http://schemas.microsoft.com/office/drawing/2014/main" id="{C8B0C5B1-39FA-5904-BD89-9D06448A48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206953" y="1202499"/>
            <a:ext cx="9778094" cy="5524625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573695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6732051-08C5-3565-F923-F6C01F30DE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55" b="2376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9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35474-5F71-DE8E-7704-5EA0599FD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788" y="4895558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/>
              <a:t>Excel report generation containing graphs.</a:t>
            </a:r>
          </a:p>
        </p:txBody>
      </p:sp>
    </p:spTree>
    <p:extLst>
      <p:ext uri="{BB962C8B-B14F-4D97-AF65-F5344CB8AC3E}">
        <p14:creationId xmlns:p14="http://schemas.microsoft.com/office/powerpoint/2010/main" val="358239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940F547-7206-4401-94FB-F8421915D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062BCC8-18AF-159E-A45C-B3F2C51B03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326" b="46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9336C0D-9E9E-0F9E-5760-2BC599E11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6811" y="1610744"/>
            <a:ext cx="10554574" cy="3636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FFFF00"/>
                </a:solidFill>
              </a:rPr>
              <a:t>More than 1000 lines of backend code</a:t>
            </a:r>
          </a:p>
        </p:txBody>
      </p:sp>
    </p:spTree>
    <p:extLst>
      <p:ext uri="{BB962C8B-B14F-4D97-AF65-F5344CB8AC3E}">
        <p14:creationId xmlns:p14="http://schemas.microsoft.com/office/powerpoint/2010/main" val="12084912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9B24CD-02CB-DB8A-1D87-E529D1C06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83" y="2431222"/>
            <a:ext cx="5644485" cy="2298524"/>
          </a:xfrm>
        </p:spPr>
        <p:txBody>
          <a:bodyPr anchor="ctr">
            <a:normAutofit/>
          </a:bodyPr>
          <a:lstStyle/>
          <a:p>
            <a:r>
              <a:rPr lang="en-US" dirty="0"/>
              <a:t>Current progress.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1E119-7F19-446E-8C56-52BC6B426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5308" y="-461811"/>
            <a:ext cx="6417751" cy="4900014"/>
          </a:xfrm>
          <a:effectLst/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dirty="0">
                <a:solidFill>
                  <a:srgbClr val="FFFF00"/>
                </a:solidFill>
              </a:rPr>
              <a:t>Decided to Develop existing software To fulfill new project requirements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EDA791-B4A2-FAB6-161B-1B58C1B75090}"/>
              </a:ext>
            </a:extLst>
          </p:cNvPr>
          <p:cNvSpPr txBox="1"/>
          <p:nvPr/>
        </p:nvSpPr>
        <p:spPr>
          <a:xfrm>
            <a:off x="5845308" y="3776629"/>
            <a:ext cx="62548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Since , I’m now familiar with Windows application codes ,      I was able to update the existing software’s GUI to New version within 2 days.</a:t>
            </a:r>
          </a:p>
        </p:txBody>
      </p:sp>
    </p:spTree>
    <p:extLst>
      <p:ext uri="{BB962C8B-B14F-4D97-AF65-F5344CB8AC3E}">
        <p14:creationId xmlns:p14="http://schemas.microsoft.com/office/powerpoint/2010/main" val="25722884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8D3A50CC-F04D-FF7C-7138-927AC625A3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68" b="22312"/>
          <a:stretch/>
        </p:blipFill>
        <p:spPr>
          <a:xfrm>
            <a:off x="0" y="703768"/>
            <a:ext cx="12192000" cy="61542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9382E3F-802B-8970-108F-19697AB113F0}"/>
              </a:ext>
            </a:extLst>
          </p:cNvPr>
          <p:cNvSpPr txBox="1"/>
          <p:nvPr/>
        </p:nvSpPr>
        <p:spPr>
          <a:xfrm>
            <a:off x="871538" y="121052"/>
            <a:ext cx="6543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Exist Calibration Software</a:t>
            </a:r>
          </a:p>
        </p:txBody>
      </p:sp>
    </p:spTree>
    <p:extLst>
      <p:ext uri="{BB962C8B-B14F-4D97-AF65-F5344CB8AC3E}">
        <p14:creationId xmlns:p14="http://schemas.microsoft.com/office/powerpoint/2010/main" val="11704850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73947B1-C8B4-3E65-0DB6-D65E56B5C4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48" t="6539" r="54256" b="10025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883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8F781BB-C571-E418-C066-AF559B3B39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0" t="6899" r="54196" b="9596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16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7B19906-47F0-69AF-B086-D7639DC6B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31" t="6706" r="54259" b="973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112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09DD1-4A30-C745-E64C-3801B61C6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Next Step…..</a:t>
            </a:r>
            <a:endParaRPr lang="en-US" dirty="0"/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738DA538-6A80-ABCE-D24E-CCF0D0D813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2107098"/>
              </p:ext>
            </p:extLst>
          </p:nvPr>
        </p:nvGraphicFramePr>
        <p:xfrm>
          <a:off x="819150" y="2548647"/>
          <a:ext cx="10553700" cy="3310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71511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90E88-03AD-AAF9-0298-36DC1419D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808" y="2878270"/>
            <a:ext cx="10554574" cy="3636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8000" b="1" i="1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702912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EE63E-E429-6E35-4CB9-4998077FC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Exist Software for Calibration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5E6BFD4-4875-34CD-454E-7F5A6E757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31" y="2371992"/>
            <a:ext cx="10571998" cy="163149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600" b="0" i="0" dirty="0">
                <a:solidFill>
                  <a:srgbClr val="ECECEC"/>
                </a:solidFill>
                <a:effectLst/>
              </a:rPr>
              <a:t>	VARIOSYSTEMS' power supply calibration process involves a Windows app where operators manually connect probes for voltage and current measurements, making it time-consuming. To boost efficiency, they seek to automate </a:t>
            </a:r>
            <a:r>
              <a:rPr lang="en-US" b="0" i="0" dirty="0">
                <a:solidFill>
                  <a:srgbClr val="ECECEC"/>
                </a:solidFill>
                <a:effectLst/>
              </a:rPr>
              <a:t>probe</a:t>
            </a:r>
            <a:r>
              <a:rPr lang="en-US" sz="1600" b="0" i="0" dirty="0">
                <a:solidFill>
                  <a:srgbClr val="ECECEC"/>
                </a:solidFill>
                <a:effectLst/>
              </a:rPr>
              <a:t> connections, reducing manual oversight.</a:t>
            </a:r>
            <a:endParaRPr lang="en-US" sz="1600" dirty="0"/>
          </a:p>
        </p:txBody>
      </p:sp>
      <p:pic>
        <p:nvPicPr>
          <p:cNvPr id="8" name="Content Placeholder 7" descr="A person working on a computer&#10;&#10;Description automatically generated">
            <a:extLst>
              <a:ext uri="{FF2B5EF4-FFF2-40B4-BE49-F238E27FC236}">
                <a16:creationId xmlns:a16="http://schemas.microsoft.com/office/drawing/2014/main" id="{BF1D1E64-949A-94D0-D9ED-CE28F9E2D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966" y="4150967"/>
            <a:ext cx="6277349" cy="22598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4E8957-A97C-4404-0F4A-BD44B294B9A3}"/>
              </a:ext>
            </a:extLst>
          </p:cNvPr>
          <p:cNvSpPr txBox="1"/>
          <p:nvPr/>
        </p:nvSpPr>
        <p:spPr>
          <a:xfrm>
            <a:off x="648929" y="4496172"/>
            <a:ext cx="37559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ECECEC"/>
                </a:solidFill>
                <a:effectLst/>
              </a:rPr>
              <a:t>Operators must stay on-site to change probes, leading to time wastage.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743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hand touching a screen with icons&#10;&#10;Description automatically generated">
            <a:extLst>
              <a:ext uri="{FF2B5EF4-FFF2-40B4-BE49-F238E27FC236}">
                <a16:creationId xmlns:a16="http://schemas.microsoft.com/office/drawing/2014/main" id="{637B7346-92D9-AA2B-105C-9A42AD6D49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45"/>
          <a:stretch/>
        </p:blipFill>
        <p:spPr>
          <a:xfrm>
            <a:off x="20" y="11"/>
            <a:ext cx="12191980" cy="6857989"/>
          </a:xfrm>
          <a:prstGeom prst="rect">
            <a:avLst/>
          </a:prstGeom>
        </p:spPr>
      </p:pic>
      <p:sp>
        <p:nvSpPr>
          <p:cNvPr id="26" name="Freeform 9">
            <a:extLst>
              <a:ext uri="{FF2B5EF4-FFF2-40B4-BE49-F238E27FC236}">
                <a16:creationId xmlns:a16="http://schemas.microsoft.com/office/drawing/2014/main" id="{72319FFA-0E4F-4E0B-BEBA-A9DD4B41A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C8F020-C2E4-9F82-B4CF-11BA92A8C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4930400" cy="15594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2800"/>
            </a:br>
            <a:r>
              <a:rPr lang="en-US" sz="2800"/>
              <a:t>Objectives of the Project.</a:t>
            </a:r>
            <a:br>
              <a:rPr lang="en-US" sz="2800"/>
            </a:b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F116E-8EB2-D964-8752-70999C520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4921687" cy="3632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dirty="0">
                <a:effectLst/>
              </a:rPr>
              <a:t>	This Project aims to automate power supply calibration, minimizing manual tasks and optimizing operator resources. The project involves developing a new Windows application, generating comprehensive reports, and enhancing documentation capabilities for quality assurance. Ultimately, it seeks to create a more efficient and streamlined calibration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409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5C8B5-D030-B199-2EA8-BA92F5BEB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Methodology</a:t>
            </a:r>
            <a:endParaRPr lang="en-US" dirty="0"/>
          </a:p>
        </p:txBody>
      </p:sp>
      <p:pic>
        <p:nvPicPr>
          <p:cNvPr id="1033" name="Picture 5">
            <a:extLst>
              <a:ext uri="{FF2B5EF4-FFF2-40B4-BE49-F238E27FC236}">
                <a16:creationId xmlns:a16="http://schemas.microsoft.com/office/drawing/2014/main" id="{4BCDDAC7-F3D2-28BC-2B3B-CD06C41E6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26" y="3678274"/>
            <a:ext cx="2181715" cy="1226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6">
            <a:extLst>
              <a:ext uri="{FF2B5EF4-FFF2-40B4-BE49-F238E27FC236}">
                <a16:creationId xmlns:a16="http://schemas.microsoft.com/office/drawing/2014/main" id="{D757A855-04F7-1634-ACCD-87B72194B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3920" y="3685022"/>
            <a:ext cx="1933380" cy="1155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7">
            <a:extLst>
              <a:ext uri="{FF2B5EF4-FFF2-40B4-BE49-F238E27FC236}">
                <a16:creationId xmlns:a16="http://schemas.microsoft.com/office/drawing/2014/main" id="{FA503D59-6AD2-CFD1-2AA3-235AF40DB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905" y="2077579"/>
            <a:ext cx="1708222" cy="137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8">
            <a:extLst>
              <a:ext uri="{FF2B5EF4-FFF2-40B4-BE49-F238E27FC236}">
                <a16:creationId xmlns:a16="http://schemas.microsoft.com/office/drawing/2014/main" id="{0F1C9CD1-3205-79BB-1427-6CF23A912C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6173" y="5437683"/>
            <a:ext cx="2149519" cy="123838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Switching Unit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Bent Arrow 4">
            <a:extLst>
              <a:ext uri="{FF2B5EF4-FFF2-40B4-BE49-F238E27FC236}">
                <a16:creationId xmlns:a16="http://schemas.microsoft.com/office/drawing/2014/main" id="{26A06A64-BC85-AC8C-30C9-56D6BECB82C0}"/>
              </a:ext>
            </a:extLst>
          </p:cNvPr>
          <p:cNvSpPr/>
          <p:nvPr/>
        </p:nvSpPr>
        <p:spPr>
          <a:xfrm rot="16200000" flipH="1">
            <a:off x="2799721" y="1181453"/>
            <a:ext cx="1039509" cy="3455584"/>
          </a:xfrm>
          <a:prstGeom prst="bentArrow">
            <a:avLst>
              <a:gd name="adj1" fmla="val 26666"/>
              <a:gd name="adj2" fmla="val 22333"/>
              <a:gd name="adj3" fmla="val 25000"/>
              <a:gd name="adj4" fmla="val 37084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6" name="Bent Arrow 5">
            <a:extLst>
              <a:ext uri="{FF2B5EF4-FFF2-40B4-BE49-F238E27FC236}">
                <a16:creationId xmlns:a16="http://schemas.microsoft.com/office/drawing/2014/main" id="{041503B1-43B7-0B49-3BA7-47C84727FA69}"/>
              </a:ext>
            </a:extLst>
          </p:cNvPr>
          <p:cNvSpPr/>
          <p:nvPr/>
        </p:nvSpPr>
        <p:spPr>
          <a:xfrm flipH="1">
            <a:off x="7576179" y="2304201"/>
            <a:ext cx="3024137" cy="1041495"/>
          </a:xfrm>
          <a:prstGeom prst="bentArrow">
            <a:avLst>
              <a:gd name="adj1" fmla="val 24164"/>
              <a:gd name="adj2" fmla="val 18071"/>
              <a:gd name="adj3" fmla="val 24333"/>
              <a:gd name="adj4" fmla="val 33569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7" name="Up-Down Arrow 6">
            <a:extLst>
              <a:ext uri="{FF2B5EF4-FFF2-40B4-BE49-F238E27FC236}">
                <a16:creationId xmlns:a16="http://schemas.microsoft.com/office/drawing/2014/main" id="{F0FD7EE8-0C49-11B6-8879-FCB50611194A}"/>
              </a:ext>
            </a:extLst>
          </p:cNvPr>
          <p:cNvSpPr/>
          <p:nvPr/>
        </p:nvSpPr>
        <p:spPr>
          <a:xfrm>
            <a:off x="6076643" y="3745724"/>
            <a:ext cx="368580" cy="1508064"/>
          </a:xfrm>
          <a:prstGeom prst="upDownArrow">
            <a:avLst>
              <a:gd name="adj1" fmla="val 38765"/>
              <a:gd name="adj2" fmla="val 40170"/>
            </a:avLst>
          </a:prstGeom>
          <a:solidFill>
            <a:srgbClr val="F0B6E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E9EE97FC-B527-B248-5E3D-1D1B89475CE3}"/>
              </a:ext>
            </a:extLst>
          </p:cNvPr>
          <p:cNvSpPr/>
          <p:nvPr/>
        </p:nvSpPr>
        <p:spPr>
          <a:xfrm flipV="1">
            <a:off x="1719388" y="5066949"/>
            <a:ext cx="3167037" cy="1285334"/>
          </a:xfrm>
          <a:prstGeom prst="bentArrow">
            <a:avLst>
              <a:gd name="adj1" fmla="val 21802"/>
              <a:gd name="adj2" fmla="val 25000"/>
              <a:gd name="adj3" fmla="val 25000"/>
              <a:gd name="adj4" fmla="val 4375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Bent Arrow 8">
            <a:extLst>
              <a:ext uri="{FF2B5EF4-FFF2-40B4-BE49-F238E27FC236}">
                <a16:creationId xmlns:a16="http://schemas.microsoft.com/office/drawing/2014/main" id="{816285E6-060F-65E5-E528-B4A0CF509C0D}"/>
              </a:ext>
            </a:extLst>
          </p:cNvPr>
          <p:cNvSpPr/>
          <p:nvPr/>
        </p:nvSpPr>
        <p:spPr>
          <a:xfrm rot="5400000" flipH="1">
            <a:off x="8613052" y="4028998"/>
            <a:ext cx="1172529" cy="3167038"/>
          </a:xfrm>
          <a:prstGeom prst="ben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Rectangle 16">
            <a:extLst>
              <a:ext uri="{FF2B5EF4-FFF2-40B4-BE49-F238E27FC236}">
                <a16:creationId xmlns:a16="http://schemas.microsoft.com/office/drawing/2014/main" id="{64FF35D5-0DE0-C087-8990-496FD98218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4843" y="2151166"/>
            <a:ext cx="2055301" cy="7580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Controlling Signals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7">
            <a:extLst>
              <a:ext uri="{FF2B5EF4-FFF2-40B4-BE49-F238E27FC236}">
                <a16:creationId xmlns:a16="http://schemas.microsoft.com/office/drawing/2014/main" id="{14D7D900-BCEA-54DE-3CF6-E8F1B058F5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3511" y="1904333"/>
            <a:ext cx="2055301" cy="1202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Readings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8">
            <a:extLst>
              <a:ext uri="{FF2B5EF4-FFF2-40B4-BE49-F238E27FC236}">
                <a16:creationId xmlns:a16="http://schemas.microsoft.com/office/drawing/2014/main" id="{764EF739-B72D-DB29-C3F6-D1C4940921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54964" y="5718457"/>
            <a:ext cx="2055304" cy="64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Measuring Probes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9">
            <a:extLst>
              <a:ext uri="{FF2B5EF4-FFF2-40B4-BE49-F238E27FC236}">
                <a16:creationId xmlns:a16="http://schemas.microsoft.com/office/drawing/2014/main" id="{AFBD8F5C-3A3A-43B8-6FF4-F8C814FB4E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5047" y="5704018"/>
            <a:ext cx="2055304" cy="678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Output Probes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20">
            <a:extLst>
              <a:ext uri="{FF2B5EF4-FFF2-40B4-BE49-F238E27FC236}">
                <a16:creationId xmlns:a16="http://schemas.microsoft.com/office/drawing/2014/main" id="{69D769D7-C106-492A-3CF5-779059A40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7966" y="4101106"/>
            <a:ext cx="2055301" cy="685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Controlling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Signals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1">
            <a:extLst>
              <a:ext uri="{FF2B5EF4-FFF2-40B4-BE49-F238E27FC236}">
                <a16:creationId xmlns:a16="http://schemas.microsoft.com/office/drawing/2014/main" id="{32E6E306-17A2-64C9-8CAD-D878409D2D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848" y="3202358"/>
            <a:ext cx="2055304" cy="707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Power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Supply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22">
            <a:extLst>
              <a:ext uri="{FF2B5EF4-FFF2-40B4-BE49-F238E27FC236}">
                <a16:creationId xmlns:a16="http://schemas.microsoft.com/office/drawing/2014/main" id="{CAFB3EEF-5033-4806-1A33-4808493C94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51414" y="3094156"/>
            <a:ext cx="2055304" cy="95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Multimeter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296D860C-25F4-8F80-43C5-18534B60F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3281" y="1736784"/>
            <a:ext cx="2055301" cy="87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C4591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Windows Program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24">
            <a:extLst>
              <a:ext uri="{FF2B5EF4-FFF2-40B4-BE49-F238E27FC236}">
                <a16:creationId xmlns:a16="http://schemas.microsoft.com/office/drawing/2014/main" id="{0DC860CF-2E65-49A0-E041-42289BF426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27471" y="1874623"/>
            <a:ext cx="1024111" cy="85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Signals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00614C05-6050-77A5-2AF8-A39E7FD724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414620" y="-3288632"/>
            <a:ext cx="18122531" cy="1039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" name="Rectangle 21">
            <a:extLst>
              <a:ext uri="{FF2B5EF4-FFF2-40B4-BE49-F238E27FC236}">
                <a16:creationId xmlns:a16="http://schemas.microsoft.com/office/drawing/2014/main" id="{4DA1207E-6D00-8A58-39DB-DDAEF12C7E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414620" y="-2831432"/>
            <a:ext cx="18122531" cy="66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1" name="Rectangle 26">
            <a:extLst>
              <a:ext uri="{FF2B5EF4-FFF2-40B4-BE49-F238E27FC236}">
                <a16:creationId xmlns:a16="http://schemas.microsoft.com/office/drawing/2014/main" id="{B23821E0-E383-A4DA-5081-65D7F4024A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414620" y="-3091512"/>
            <a:ext cx="18122531" cy="1046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F231A262-B49F-B40D-6C8A-081F779E6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414620" y="-2983330"/>
            <a:ext cx="181225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33">
            <a:extLst>
              <a:ext uri="{FF2B5EF4-FFF2-40B4-BE49-F238E27FC236}">
                <a16:creationId xmlns:a16="http://schemas.microsoft.com/office/drawing/2014/main" id="{68D85B21-B93E-A6D8-2349-706EEC531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414620" y="-2831432"/>
            <a:ext cx="18122531" cy="66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7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1FC8BA-94E6-44F7-B346-6A2215E66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A8329D92-4903-43FF-90F4-878F5D3F1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685F45-0460-72B6-3E59-06A20B183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47188"/>
            <a:ext cx="3413084" cy="1559412"/>
          </a:xfrm>
        </p:spPr>
        <p:txBody>
          <a:bodyPr>
            <a:normAutofit/>
          </a:bodyPr>
          <a:lstStyle/>
          <a:p>
            <a:r>
              <a:rPr lang="en-US" sz="3200"/>
              <a:t>Main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ACEE8-C92C-BB39-E00E-1B19C41EC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404372" cy="3632200"/>
          </a:xfrm>
        </p:spPr>
        <p:txBody>
          <a:bodyPr>
            <a:normAutofit/>
          </a:bodyPr>
          <a:lstStyle/>
          <a:p>
            <a:r>
              <a:rPr lang="en-US" sz="1600" b="1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Intermediate Switching Unit</a:t>
            </a:r>
            <a:endParaRPr lang="en-US" sz="1600">
              <a:solidFill>
                <a:srgbClr val="FFFFFF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b="1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Windows Application</a:t>
            </a:r>
            <a:endParaRPr lang="en-US" sz="1600">
              <a:solidFill>
                <a:srgbClr val="FFFFFF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b="1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Report Generation</a:t>
            </a: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14" name="Rounded Rectangle 17">
            <a:extLst>
              <a:ext uri="{FF2B5EF4-FFF2-40B4-BE49-F238E27FC236}">
                <a16:creationId xmlns:a16="http://schemas.microsoft.com/office/drawing/2014/main" id="{567B1EEF-AB32-40F7-AD5F-41E0EA001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EC644F0B-6E8E-603E-C1EF-098BF8A0D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943" y="1623060"/>
            <a:ext cx="6106347" cy="332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7621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ECBE36-F840-1AB5-4B2F-25AD855B7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/>
              <a:t>Project Schedule Plan</a:t>
            </a:r>
          </a:p>
        </p:txBody>
      </p:sp>
      <p:sp>
        <p:nvSpPr>
          <p:cNvPr id="22" name="Freeform: Shape 16">
            <a:extLst>
              <a:ext uri="{FF2B5EF4-FFF2-40B4-BE49-F238E27FC236}">
                <a16:creationId xmlns:a16="http://schemas.microsoft.com/office/drawing/2014/main" id="{9674F1F8-962D-4FF5-B378-D9D2FFDF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896681"/>
            <a:ext cx="12188952" cy="1961319"/>
          </a:xfrm>
          <a:custGeom>
            <a:avLst/>
            <a:gdLst>
              <a:gd name="connsiteX0" fmla="*/ 0 w 12188952"/>
              <a:gd name="connsiteY0" fmla="*/ 0 h 1961319"/>
              <a:gd name="connsiteX1" fmla="*/ 1996017 w 12188952"/>
              <a:gd name="connsiteY1" fmla="*/ 0 h 1961319"/>
              <a:gd name="connsiteX2" fmla="*/ 2377017 w 12188952"/>
              <a:gd name="connsiteY2" fmla="*/ 263783 h 1961319"/>
              <a:gd name="connsiteX3" fmla="*/ 2385484 w 12188952"/>
              <a:gd name="connsiteY3" fmla="*/ 266713 h 1961319"/>
              <a:gd name="connsiteX4" fmla="*/ 2398184 w 12188952"/>
              <a:gd name="connsiteY4" fmla="*/ 271110 h 1961319"/>
              <a:gd name="connsiteX5" fmla="*/ 2410883 w 12188952"/>
              <a:gd name="connsiteY5" fmla="*/ 275506 h 1961319"/>
              <a:gd name="connsiteX6" fmla="*/ 2421467 w 12188952"/>
              <a:gd name="connsiteY6" fmla="*/ 275506 h 1961319"/>
              <a:gd name="connsiteX7" fmla="*/ 2434167 w 12188952"/>
              <a:gd name="connsiteY7" fmla="*/ 275506 h 1961319"/>
              <a:gd name="connsiteX8" fmla="*/ 2444750 w 12188952"/>
              <a:gd name="connsiteY8" fmla="*/ 271110 h 1961319"/>
              <a:gd name="connsiteX9" fmla="*/ 2457450 w 12188952"/>
              <a:gd name="connsiteY9" fmla="*/ 266713 h 1961319"/>
              <a:gd name="connsiteX10" fmla="*/ 2465917 w 12188952"/>
              <a:gd name="connsiteY10" fmla="*/ 263783 h 1961319"/>
              <a:gd name="connsiteX11" fmla="*/ 2846917 w 12188952"/>
              <a:gd name="connsiteY11" fmla="*/ 0 h 1961319"/>
              <a:gd name="connsiteX12" fmla="*/ 12188952 w 12188952"/>
              <a:gd name="connsiteY12" fmla="*/ 0 h 1961319"/>
              <a:gd name="connsiteX13" fmla="*/ 12188952 w 12188952"/>
              <a:gd name="connsiteY13" fmla="*/ 1264506 h 1961319"/>
              <a:gd name="connsiteX14" fmla="*/ 12188952 w 12188952"/>
              <a:gd name="connsiteY14" fmla="*/ 1917775 h 1961319"/>
              <a:gd name="connsiteX15" fmla="*/ 12188952 w 12188952"/>
              <a:gd name="connsiteY15" fmla="*/ 1961319 h 1961319"/>
              <a:gd name="connsiteX16" fmla="*/ 0 w 12188952"/>
              <a:gd name="connsiteY16" fmla="*/ 1961319 h 1961319"/>
              <a:gd name="connsiteX17" fmla="*/ 0 w 12188952"/>
              <a:gd name="connsiteY17" fmla="*/ 1917775 h 1961319"/>
              <a:gd name="connsiteX18" fmla="*/ 0 w 12188952"/>
              <a:gd name="connsiteY18" fmla="*/ 1264506 h 196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88952" h="1961319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88952" y="0"/>
                </a:lnTo>
                <a:lnTo>
                  <a:pt x="12188952" y="1264506"/>
                </a:lnTo>
                <a:lnTo>
                  <a:pt x="12188952" y="1917775"/>
                </a:lnTo>
                <a:lnTo>
                  <a:pt x="12188952" y="1961319"/>
                </a:lnTo>
                <a:lnTo>
                  <a:pt x="0" y="1961319"/>
                </a:lnTo>
                <a:lnTo>
                  <a:pt x="0" y="1917775"/>
                </a:lnTo>
                <a:lnTo>
                  <a:pt x="0" y="1264506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01CDB4-05E2-481A-9165-2455B6FE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4">
            <a:extLst>
              <a:ext uri="{FF2B5EF4-FFF2-40B4-BE49-F238E27FC236}">
                <a16:creationId xmlns:a16="http://schemas.microsoft.com/office/drawing/2014/main" id="{93C43E0F-EC0A-4928-BA40-42313C09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list of instructions&#10;&#10;Description automatically generated">
            <a:extLst>
              <a:ext uri="{FF2B5EF4-FFF2-40B4-BE49-F238E27FC236}">
                <a16:creationId xmlns:a16="http://schemas.microsoft.com/office/drawing/2014/main" id="{0BDF0D46-10DE-2DCD-B3E3-75EF07274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83" t="1124" r="1873" b="2336"/>
          <a:stretch/>
        </p:blipFill>
        <p:spPr>
          <a:xfrm>
            <a:off x="4636008" y="793957"/>
            <a:ext cx="7552944" cy="52353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16014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940F547-7206-4401-94FB-F8421915D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6019A02-D342-9306-B7AB-F6EC8A0B66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/>
          <a:stretch/>
        </p:blipFill>
        <p:spPr>
          <a:xfrm>
            <a:off x="-112522" y="6648"/>
            <a:ext cx="12304521" cy="69212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30A9B6-86CA-3EDF-3AE0-6C2D5C509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Challenges Faced.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C083F-CF8B-640E-206D-2A082447A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6337" y="1537291"/>
            <a:ext cx="8733251" cy="1891709"/>
          </a:xfrm>
        </p:spPr>
        <p:txBody>
          <a:bodyPr>
            <a:normAutofit/>
          </a:bodyPr>
          <a:lstStyle/>
          <a:p>
            <a:r>
              <a:rPr lang="en-US" sz="2000" b="1" dirty="0"/>
              <a:t>Windows Application Development.</a:t>
            </a:r>
          </a:p>
          <a:p>
            <a:r>
              <a:rPr lang="en-US" sz="2000" b="1" dirty="0"/>
              <a:t>Can not run .exe files.</a:t>
            </a:r>
          </a:p>
        </p:txBody>
      </p:sp>
    </p:spTree>
    <p:extLst>
      <p:ext uri="{BB962C8B-B14F-4D97-AF65-F5344CB8AC3E}">
        <p14:creationId xmlns:p14="http://schemas.microsoft.com/office/powerpoint/2010/main" val="34230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24DFCA1B-EBDC-4E7D-A427-8ABCF4872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3">
            <a:extLst>
              <a:ext uri="{FF2B5EF4-FFF2-40B4-BE49-F238E27FC236}">
                <a16:creationId xmlns:a16="http://schemas.microsoft.com/office/drawing/2014/main" id="{685C60B6-0810-4355-895B-4513096D3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5DBB5-FCC4-4C85-9550-EBB2892B4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447188"/>
            <a:ext cx="3675318" cy="5468700"/>
          </a:xfrm>
          <a:effectLst/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tx1"/>
                </a:solidFill>
              </a:rPr>
              <a:t>What I have done so far.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BF2109C4-6FCB-A035-F398-779BB29FC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9143" y="447188"/>
            <a:ext cx="7202857" cy="4518706"/>
          </a:xfrm>
          <a:effectLst/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Planning the block diagram of the switching unit.</a:t>
            </a:r>
          </a:p>
          <a:p>
            <a:r>
              <a:rPr lang="en-US" dirty="0">
                <a:solidFill>
                  <a:schemeClr val="bg1"/>
                </a:solidFill>
              </a:rPr>
              <a:t>Choose a microcontroller.</a:t>
            </a:r>
          </a:p>
          <a:p>
            <a:r>
              <a:rPr lang="en-US" dirty="0">
                <a:solidFill>
                  <a:schemeClr val="bg1"/>
                </a:solidFill>
              </a:rPr>
              <a:t>Drawing the schematic of prototype.</a:t>
            </a:r>
          </a:p>
          <a:p>
            <a:r>
              <a:rPr lang="en-US" dirty="0">
                <a:solidFill>
                  <a:schemeClr val="bg1"/>
                </a:solidFill>
              </a:rPr>
              <a:t>Routing the layouts of prototype.</a:t>
            </a:r>
          </a:p>
          <a:p>
            <a:r>
              <a:rPr lang="en-US" dirty="0">
                <a:solidFill>
                  <a:schemeClr val="bg1"/>
                </a:solidFill>
              </a:rPr>
              <a:t>Developed Controlling user interface.</a:t>
            </a:r>
          </a:p>
          <a:p>
            <a:r>
              <a:rPr lang="en-US" dirty="0">
                <a:solidFill>
                  <a:schemeClr val="bg1"/>
                </a:solidFill>
              </a:rPr>
              <a:t>Choosing a programming language to develop GUI.</a:t>
            </a:r>
          </a:p>
          <a:p>
            <a:r>
              <a:rPr lang="en-US" dirty="0">
                <a:solidFill>
                  <a:schemeClr val="bg1"/>
                </a:solidFill>
              </a:rPr>
              <a:t>That GUI contains , Sign in &amp; Sign Out options , Device connection page , calibration progress page and excel report generation containing graphs.</a:t>
            </a:r>
          </a:p>
          <a:p>
            <a:pPr marL="0" indent="0">
              <a:buNone/>
            </a:pPr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9" name="Picture 8" descr="A logo of a company&#10;&#10;Description automatically generated">
            <a:extLst>
              <a:ext uri="{FF2B5EF4-FFF2-40B4-BE49-F238E27FC236}">
                <a16:creationId xmlns:a16="http://schemas.microsoft.com/office/drawing/2014/main" id="{90F9CA09-6962-CA33-641F-D443DD0AC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7879" y="5008098"/>
            <a:ext cx="868366" cy="970527"/>
          </a:xfrm>
          <a:prstGeom prst="roundRect">
            <a:avLst>
              <a:gd name="adj" fmla="val 3876"/>
            </a:avLst>
          </a:prstGeom>
          <a:ln>
            <a:noFill/>
          </a:ln>
          <a:effectLst/>
        </p:spPr>
      </p:pic>
      <p:pic>
        <p:nvPicPr>
          <p:cNvPr id="5" name="Picture 4" descr="A logo of a company&#10;&#10;Description automatically generated">
            <a:extLst>
              <a:ext uri="{FF2B5EF4-FFF2-40B4-BE49-F238E27FC236}">
                <a16:creationId xmlns:a16="http://schemas.microsoft.com/office/drawing/2014/main" id="{7BBC99A9-CADF-2A7D-B0F1-867334185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805" y="4704414"/>
            <a:ext cx="1706398" cy="1706398"/>
          </a:xfrm>
          <a:prstGeom prst="roundRect">
            <a:avLst>
              <a:gd name="adj" fmla="val 3876"/>
            </a:avLst>
          </a:prstGeom>
          <a:ln>
            <a:noFill/>
          </a:ln>
          <a:effectLst/>
        </p:spPr>
      </p:pic>
      <p:pic>
        <p:nvPicPr>
          <p:cNvPr id="11" name="Picture 10" descr="A logo for a company&#10;&#10;Description automatically generated">
            <a:extLst>
              <a:ext uri="{FF2B5EF4-FFF2-40B4-BE49-F238E27FC236}">
                <a16:creationId xmlns:a16="http://schemas.microsoft.com/office/drawing/2014/main" id="{24017869-2DE2-0A07-2FFA-F856335A2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6389" y="5082616"/>
            <a:ext cx="1688879" cy="949994"/>
          </a:xfrm>
          <a:prstGeom prst="roundRect">
            <a:avLst>
              <a:gd name="adj" fmla="val 3876"/>
            </a:avLst>
          </a:prstGeom>
          <a:ln>
            <a:noFill/>
          </a:ln>
          <a:effectLst/>
        </p:spPr>
      </p:pic>
      <p:pic>
        <p:nvPicPr>
          <p:cNvPr id="7" name="Picture 6" descr="A logo with purple letters&#10;&#10;Description automatically generated">
            <a:extLst>
              <a:ext uri="{FF2B5EF4-FFF2-40B4-BE49-F238E27FC236}">
                <a16:creationId xmlns:a16="http://schemas.microsoft.com/office/drawing/2014/main" id="{0B18B110-5D58-D376-36E4-663A05C74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4377" y="4993955"/>
            <a:ext cx="2025465" cy="1012731"/>
          </a:xfrm>
          <a:prstGeom prst="roundRect">
            <a:avLst>
              <a:gd name="adj" fmla="val 3876"/>
            </a:avLst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358051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496</TotalTime>
  <Words>431</Words>
  <Application>Microsoft Macintosh PowerPoint</Application>
  <PresentationFormat>Widescreen</PresentationFormat>
  <Paragraphs>79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APPLE CHANCERY</vt:lpstr>
      <vt:lpstr>Arial</vt:lpstr>
      <vt:lpstr>Calibri</vt:lpstr>
      <vt:lpstr>Century Gothic</vt:lpstr>
      <vt:lpstr>Courier New</vt:lpstr>
      <vt:lpstr>Wingdings</vt:lpstr>
      <vt:lpstr>Wingdings 2</vt:lpstr>
      <vt:lpstr>Quotable</vt:lpstr>
      <vt:lpstr>Power Supply Calibration Automation Project</vt:lpstr>
      <vt:lpstr>Content</vt:lpstr>
      <vt:lpstr>Exist Software for Calibration</vt:lpstr>
      <vt:lpstr> Objectives of the Project. </vt:lpstr>
      <vt:lpstr>Methodology</vt:lpstr>
      <vt:lpstr>Main Features</vt:lpstr>
      <vt:lpstr>Project Schedule Plan</vt:lpstr>
      <vt:lpstr>Challenges Faced.</vt:lpstr>
      <vt:lpstr>What I have done so far.</vt:lpstr>
      <vt:lpstr>Choose a microcontroller. STM32 F401RC</vt:lpstr>
      <vt:lpstr>Drawing the schematic of prototype</vt:lpstr>
      <vt:lpstr>Power supply &amp; Controller</vt:lpstr>
      <vt:lpstr>PowerPoint Presentation</vt:lpstr>
      <vt:lpstr>PCB Layouts</vt:lpstr>
      <vt:lpstr>Power supply &amp; Controller</vt:lpstr>
      <vt:lpstr>Relay Matrix</vt:lpstr>
      <vt:lpstr>Software Development</vt:lpstr>
      <vt:lpstr>Sign in &amp; Sign up options </vt:lpstr>
      <vt:lpstr>Device connection page</vt:lpstr>
      <vt:lpstr>Calibration progress page  </vt:lpstr>
      <vt:lpstr>Excel report generation containing graphs.</vt:lpstr>
      <vt:lpstr>PowerPoint Presentation</vt:lpstr>
      <vt:lpstr>Current progress. </vt:lpstr>
      <vt:lpstr>PowerPoint Presentation</vt:lpstr>
      <vt:lpstr>PowerPoint Presentation</vt:lpstr>
      <vt:lpstr>PowerPoint Presentation</vt:lpstr>
      <vt:lpstr>PowerPoint Presentation</vt:lpstr>
      <vt:lpstr>Next Step…..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Supply Calibration Automation Project</dc:title>
  <dc:creator>Nimesh Kavinda</dc:creator>
  <cp:lastModifiedBy>Nimesh Kavinda</cp:lastModifiedBy>
  <cp:revision>3</cp:revision>
  <dcterms:created xsi:type="dcterms:W3CDTF">2024-03-17T04:16:30Z</dcterms:created>
  <dcterms:modified xsi:type="dcterms:W3CDTF">2024-03-17T13:03:55Z</dcterms:modified>
</cp:coreProperties>
</file>

<file path=docProps/thumbnail.jpeg>
</file>